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554" r:id="rId5"/>
    <p:sldId id="559" r:id="rId6"/>
    <p:sldId id="572" r:id="rId7"/>
    <p:sldId id="562" r:id="rId8"/>
    <p:sldId id="569" r:id="rId9"/>
    <p:sldId id="564" r:id="rId10"/>
    <p:sldId id="568" r:id="rId11"/>
    <p:sldId id="563" r:id="rId12"/>
    <p:sldId id="570" r:id="rId13"/>
    <p:sldId id="566" r:id="rId14"/>
    <p:sldId id="565" r:id="rId15"/>
    <p:sldId id="567" r:id="rId16"/>
    <p:sldId id="571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1719C"/>
    <a:srgbClr val="FF00FF"/>
    <a:srgbClr val="9F3FDF"/>
    <a:srgbClr val="FF001F"/>
    <a:srgbClr val="FF9F00"/>
    <a:srgbClr val="FF5F00"/>
    <a:srgbClr val="FF9393"/>
    <a:srgbClr val="4472C4"/>
    <a:srgbClr val="957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06794-89FA-467C-82DD-C05C138B6ABF}" v="4" dt="2025-08-15T23:52:40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7" autoAdjust="0"/>
    <p:restoredTop sz="97260" autoAdjust="0"/>
  </p:normalViewPr>
  <p:slideViewPr>
    <p:cSldViewPr snapToGrid="0">
      <p:cViewPr varScale="1">
        <p:scale>
          <a:sx n="88" d="100"/>
          <a:sy n="88" d="100"/>
        </p:scale>
        <p:origin x="1200" y="306"/>
      </p:cViewPr>
      <p:guideLst>
        <p:guide orient="horz" pos="3120"/>
        <p:guide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oward" userId="218134a28bd7b283" providerId="LiveId" clId="{66506794-89FA-467C-82DD-C05C138B6ABF}"/>
    <pc:docChg chg="custSel modSld">
      <pc:chgData name="Tim Howard" userId="218134a28bd7b283" providerId="LiveId" clId="{66506794-89FA-467C-82DD-C05C138B6ABF}" dt="2025-08-15T23:52:50.793" v="23" actId="27636"/>
      <pc:docMkLst>
        <pc:docMk/>
      </pc:docMkLst>
      <pc:sldChg chg="modSp">
        <pc:chgData name="Tim Howard" userId="218134a28bd7b283" providerId="LiveId" clId="{66506794-89FA-467C-82DD-C05C138B6ABF}" dt="2025-08-15T23:49:37.155" v="0"/>
        <pc:sldMkLst>
          <pc:docMk/>
          <pc:sldMk cId="2659388102" sldId="559"/>
        </pc:sldMkLst>
        <pc:spChg chg="mod">
          <ac:chgData name="Tim Howard" userId="218134a28bd7b283" providerId="LiveId" clId="{66506794-89FA-467C-82DD-C05C138B6ABF}" dt="2025-08-15T23:49:37.155" v="0"/>
          <ac:spMkLst>
            <pc:docMk/>
            <pc:sldMk cId="2659388102" sldId="559"/>
            <ac:spMk id="3" creationId="{91E3768C-D727-462F-AF73-E0E1700B4CD0}"/>
          </ac:spMkLst>
        </pc:spChg>
      </pc:sldChg>
      <pc:sldChg chg="modSp mod">
        <pc:chgData name="Tim Howard" userId="218134a28bd7b283" providerId="LiveId" clId="{66506794-89FA-467C-82DD-C05C138B6ABF}" dt="2025-08-15T23:52:50.793" v="23" actId="27636"/>
        <pc:sldMkLst>
          <pc:docMk/>
          <pc:sldMk cId="1341087701" sldId="571"/>
        </pc:sldMkLst>
        <pc:spChg chg="mod">
          <ac:chgData name="Tim Howard" userId="218134a28bd7b283" providerId="LiveId" clId="{66506794-89FA-467C-82DD-C05C138B6ABF}" dt="2025-08-15T23:52:50.793" v="23" actId="27636"/>
          <ac:spMkLst>
            <pc:docMk/>
            <pc:sldMk cId="1341087701" sldId="571"/>
            <ac:spMk id="3" creationId="{C7931380-23EA-47BE-A28B-2B6544264DD8}"/>
          </ac:spMkLst>
        </pc:spChg>
      </pc:sldChg>
      <pc:sldChg chg="modSp mod">
        <pc:chgData name="Tim Howard" userId="218134a28bd7b283" providerId="LiveId" clId="{66506794-89FA-467C-82DD-C05C138B6ABF}" dt="2025-08-15T23:50:32.343" v="19" actId="20577"/>
        <pc:sldMkLst>
          <pc:docMk/>
          <pc:sldMk cId="3680395311" sldId="572"/>
        </pc:sldMkLst>
        <pc:spChg chg="mod">
          <ac:chgData name="Tim Howard" userId="218134a28bd7b283" providerId="LiveId" clId="{66506794-89FA-467C-82DD-C05C138B6ABF}" dt="2025-08-15T23:50:11.473" v="6" actId="20577"/>
          <ac:spMkLst>
            <pc:docMk/>
            <pc:sldMk cId="3680395311" sldId="572"/>
            <ac:spMk id="5" creationId="{ABDE88EC-B7C1-4E14-8AA4-969369B86119}"/>
          </ac:spMkLst>
        </pc:spChg>
        <pc:spChg chg="mod">
          <ac:chgData name="Tim Howard" userId="218134a28bd7b283" providerId="LiveId" clId="{66506794-89FA-467C-82DD-C05C138B6ABF}" dt="2025-08-15T23:50:32.343" v="19" actId="20577"/>
          <ac:spMkLst>
            <pc:docMk/>
            <pc:sldMk cId="3680395311" sldId="572"/>
            <ac:spMk id="12" creationId="{B40E7BB0-3610-412A-A735-125F9B81F7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B41A-D625-40D4-987E-2A03AEBE4213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1EBC3-0C28-469D-8D85-C8F85BBC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653E0-DE9C-4E98-A1D7-AC1D43DCCF4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BDD2E-0D8A-416A-AEBA-FA1E6308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BDD2E-0D8A-416A-AEBA-FA1E630828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1120-CE9F-4500-83E0-1F4FCFEA5BED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7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4938-2FDD-4F16-BE2E-0248AC583B9E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15CB-9C54-484A-93A9-659470AA7FE8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83F-E0F8-4B87-AD96-94A90B13336D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740B-0A3D-4D87-A0CB-92BB790B1903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6622-8505-448C-BC64-E94C78D61FEE}" type="datetime1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A988-3E18-4639-80F5-096426F2C587}" type="datetime1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3F8-4C91-4F21-876F-024CCD8A4D92}" type="datetime1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61F7-CC69-475E-8073-7F074D1BE499}" type="datetime1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A315-D25B-4506-B168-DE8C531FF8AE}" type="datetime1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5102-10C3-4D58-A46D-A7E8B995164E}" type="datetime1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755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2991"/>
            <a:ext cx="2057400" cy="224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AA534-1AB7-4220-A543-D4AAA5E92181}" type="datetime1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622991"/>
            <a:ext cx="3086100" cy="224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622991"/>
            <a:ext cx="2057400" cy="235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887C-7E2E-41A2-8D87-97D0BCDE3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-ares-races.org/training.html#license" TargetMode="External"/><Relationship Id="rId2" Type="http://schemas.openxmlformats.org/officeDocument/2006/relationships/hyperlink" Target="https://www.scc-ares-races.org/operations/allied-health-equi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scc-ares-races.org/citie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-ares-races.org/services/emcomm/healthcare" TargetMode="External"/><Relationship Id="rId2" Type="http://schemas.openxmlformats.org/officeDocument/2006/relationships/hyperlink" Target="https://www.scc-ares-race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c-ares-races.org/services/emcomm/e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cc-ares-races.org/da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-ares-races.org/operations/hcc-equip.html" TargetMode="External"/><Relationship Id="rId2" Type="http://schemas.openxmlformats.org/officeDocument/2006/relationships/hyperlink" Target="https://www.scc-ares-races.org/operations/hcc-ne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B453CF-C596-4491-8FEA-C1B824913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59467"/>
            <a:ext cx="7772400" cy="2421466"/>
          </a:xfrm>
        </p:spPr>
        <p:txBody>
          <a:bodyPr/>
          <a:lstStyle/>
          <a:p>
            <a:r>
              <a:rPr lang="en-US" dirty="0"/>
              <a:t>Amateur Radio Support</a:t>
            </a:r>
            <a:br>
              <a:rPr lang="en-US" dirty="0"/>
            </a:br>
            <a:r>
              <a:rPr lang="en-US" dirty="0"/>
              <a:t>for Healthcare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896E31-BA32-4710-9611-E9CDEAAB7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6731" y="4377267"/>
            <a:ext cx="6366933" cy="144959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Santa Clara County ARES/RACES</a:t>
            </a:r>
          </a:p>
          <a:p>
            <a:pPr algn="l"/>
            <a:r>
              <a:rPr lang="en-US" dirty="0"/>
              <a:t>Michael Fox, N6MEF, RACES Chief Radio Officer</a:t>
            </a:r>
          </a:p>
          <a:p>
            <a:pPr algn="l"/>
            <a:r>
              <a:rPr lang="en-US" dirty="0"/>
              <a:t>Revised:  13-Mar-2019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34DC2-E9BD-453D-BE61-A8A93EA0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6" descr="races_fem">
            <a:extLst>
              <a:ext uri="{FF2B5EF4-FFF2-40B4-BE49-F238E27FC236}">
                <a16:creationId xmlns:a16="http://schemas.microsoft.com/office/drawing/2014/main" id="{D656B887-260F-4108-B260-57075808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6550"/>
            <a:ext cx="15684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res-color">
            <a:extLst>
              <a:ext uri="{FF2B5EF4-FFF2-40B4-BE49-F238E27FC236}">
                <a16:creationId xmlns:a16="http://schemas.microsoft.com/office/drawing/2014/main" id="{0D129E08-CEF5-41B7-9843-395E1F26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788"/>
            <a:ext cx="17526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antaclara_county_seal_n7829">
            <a:extLst>
              <a:ext uri="{FF2B5EF4-FFF2-40B4-BE49-F238E27FC236}">
                <a16:creationId xmlns:a16="http://schemas.microsoft.com/office/drawing/2014/main" id="{E0DBB0F8-F176-40D5-8E7D-031D98DE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5" y="4417233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30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2CE2-3773-40E8-931B-07845674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BF75-C824-48F7-A1EA-8BF8F8F8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4116917" cy="4755595"/>
          </a:xfrm>
        </p:spPr>
        <p:txBody>
          <a:bodyPr>
            <a:normAutofit/>
          </a:bodyPr>
          <a:lstStyle/>
          <a:p>
            <a:r>
              <a:rPr lang="en-US" sz="2400" dirty="0"/>
              <a:t>Complex healthcare status forms can be sent via low-speed VHF radio when necessary</a:t>
            </a:r>
          </a:p>
          <a:p>
            <a:pPr lvl="1"/>
            <a:r>
              <a:rPr lang="en-US" sz="2000" dirty="0"/>
              <a:t>Used during 2018 Statewide Medical Health Exercise</a:t>
            </a:r>
          </a:p>
          <a:p>
            <a:r>
              <a:rPr lang="en-US" sz="2400" dirty="0"/>
              <a:t>Currently updating these forms for better alignment with look and feel of forms in </a:t>
            </a:r>
            <a:r>
              <a:rPr lang="en-US" sz="2400" dirty="0" err="1"/>
              <a:t>WebEOC</a:t>
            </a:r>
            <a:r>
              <a:rPr lang="en-US" sz="2400" dirty="0"/>
              <a:t>, </a:t>
            </a:r>
            <a:r>
              <a:rPr lang="en-US" sz="2400" dirty="0" err="1"/>
              <a:t>EMResource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46B00-6B0D-408B-B576-7F155208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76CB4-EDC7-497F-869E-14D5591A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067" y="1313915"/>
            <a:ext cx="3126443" cy="47955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5226D-C4AE-4EFB-AC68-FEF0D4C7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46" y="1668724"/>
            <a:ext cx="3188362" cy="47955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18FBC-5CD7-4CC0-B5CA-7A67A551C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234" y="2388038"/>
            <a:ext cx="3189798" cy="34317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6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F630-7612-4856-8F0A-18183BF2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for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ED97-1635-4625-8DF1-6ACD1929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Outcome of 2018 Statewide Medical Health Exercise</a:t>
            </a:r>
          </a:p>
          <a:p>
            <a:pPr lvl="1"/>
            <a:r>
              <a:rPr lang="en-US" dirty="0"/>
              <a:t>Amateur radio </a:t>
            </a:r>
            <a:r>
              <a:rPr lang="en-US" u="sng" dirty="0"/>
              <a:t>operator</a:t>
            </a:r>
            <a:r>
              <a:rPr lang="en-US" dirty="0"/>
              <a:t> readiness varies by hospital</a:t>
            </a:r>
          </a:p>
          <a:p>
            <a:pPr lvl="1"/>
            <a:r>
              <a:rPr lang="en-US" dirty="0"/>
              <a:t>Need standard for more consistent capability </a:t>
            </a:r>
          </a:p>
          <a:p>
            <a:r>
              <a:rPr lang="en-US" dirty="0"/>
              <a:t>Action Item</a:t>
            </a:r>
          </a:p>
          <a:p>
            <a:pPr lvl="1"/>
            <a:r>
              <a:rPr lang="en-US" dirty="0"/>
              <a:t>Leverage existing county Mutual Aid Communicator credentialing program</a:t>
            </a:r>
          </a:p>
          <a:p>
            <a:pPr lvl="2"/>
            <a:r>
              <a:rPr lang="en-US" dirty="0"/>
              <a:t>Started in 2009; highly successful; copied by many</a:t>
            </a:r>
          </a:p>
          <a:p>
            <a:pPr lvl="2"/>
            <a:r>
              <a:rPr lang="en-US" dirty="0"/>
              <a:t>Updating program to cover more than mutual aid situations</a:t>
            </a:r>
          </a:p>
          <a:p>
            <a:pPr lvl="2"/>
            <a:r>
              <a:rPr lang="en-US" dirty="0"/>
              <a:t>Healthcare agencies will be able to request credentialed operators at the city level</a:t>
            </a:r>
          </a:p>
          <a:p>
            <a:pPr lvl="1"/>
            <a:r>
              <a:rPr lang="en-US" dirty="0"/>
              <a:t>Currently investigating healthcare-specific requirements</a:t>
            </a:r>
          </a:p>
          <a:p>
            <a:pPr lvl="2"/>
            <a:r>
              <a:rPr lang="en-US" dirty="0"/>
              <a:t>Security, training, …</a:t>
            </a:r>
          </a:p>
          <a:p>
            <a:pPr lvl="1"/>
            <a:r>
              <a:rPr lang="en-US" dirty="0"/>
              <a:t>Target:  Summer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86626-C593-4FD9-BD8B-8A4C4620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AE6C4-C4B6-4732-86D5-1FD724D4D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5817" r="4819" b="7985"/>
          <a:stretch/>
        </p:blipFill>
        <p:spPr>
          <a:xfrm>
            <a:off x="7641166" y="92747"/>
            <a:ext cx="1331383" cy="13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3D5E-AECC-4BEA-8697-769247D5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Allied Health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A6BB-B5A3-4919-B375-D6F5A378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New, developing …</a:t>
            </a:r>
          </a:p>
          <a:p>
            <a:r>
              <a:rPr lang="en-US" sz="2400" dirty="0"/>
              <a:t>Working on definition of info/work flow via amateur radio</a:t>
            </a:r>
            <a:endParaRPr lang="en-US" sz="2000" dirty="0"/>
          </a:p>
          <a:p>
            <a:r>
              <a:rPr lang="en-US" sz="2400" dirty="0"/>
              <a:t>Prepared very basic equipment recommendations</a:t>
            </a:r>
          </a:p>
          <a:p>
            <a:pPr lvl="1"/>
            <a:r>
              <a:rPr lang="en-US" sz="1800" dirty="0">
                <a:hlinkClick r:id="rId2"/>
              </a:rPr>
              <a:t>https://www.scc-ares-races.org/operations/allied-health-equip.html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In most cases, an antenna on the roof is a great start</a:t>
            </a:r>
          </a:p>
          <a:p>
            <a:r>
              <a:rPr lang="en-US" sz="2400" dirty="0"/>
              <a:t>Healthcare-specific licensing classes held</a:t>
            </a:r>
          </a:p>
          <a:p>
            <a:pPr lvl="1"/>
            <a:r>
              <a:rPr lang="en-US" sz="2000" dirty="0">
                <a:hlinkClick r:id="rId3"/>
              </a:rPr>
              <a:t>https://www.scc-ares-races.org/training.html#license</a:t>
            </a:r>
            <a:r>
              <a:rPr lang="en-US" sz="2000" dirty="0"/>
              <a:t> </a:t>
            </a:r>
          </a:p>
          <a:p>
            <a:r>
              <a:rPr lang="en-US" sz="2400" dirty="0"/>
              <a:t>Summary email with links to local city amateur radio leaders</a:t>
            </a:r>
          </a:p>
          <a:p>
            <a:pPr lvl="1"/>
            <a:r>
              <a:rPr lang="en-US" sz="2000" dirty="0">
                <a:hlinkClick r:id="rId4"/>
              </a:rPr>
              <a:t>https://www.scc-ares-races.org/cities.html</a:t>
            </a:r>
            <a:endParaRPr lang="en-US" sz="2000" dirty="0"/>
          </a:p>
          <a:p>
            <a:r>
              <a:rPr lang="en-US" sz="2400" dirty="0"/>
              <a:t>Some outreach has begun; some meetings held</a:t>
            </a:r>
            <a:endParaRPr lang="en-US" sz="2000" dirty="0"/>
          </a:p>
          <a:p>
            <a:r>
              <a:rPr lang="en-US" sz="2400" dirty="0"/>
              <a:t>If you’re ready to get started, don’t wait.  Give your local amateur radio leader a call!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0288A-0D0F-4C63-80D7-773DBB82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A9E7E-DDF6-4078-8A78-7F160B870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67" y="86783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1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D55C-B557-4C12-B8AC-B46C1CCF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1380-23EA-47BE-A28B-2B654426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focus this year on improving amateur radio preparedness at healthcare facilities</a:t>
            </a:r>
          </a:p>
          <a:p>
            <a:pPr lvl="1"/>
            <a:r>
              <a:rPr lang="en-US" dirty="0"/>
              <a:t>Network capacity</a:t>
            </a:r>
          </a:p>
          <a:p>
            <a:pPr lvl="1"/>
            <a:r>
              <a:rPr lang="en-US" dirty="0"/>
              <a:t>Hospital equipment</a:t>
            </a:r>
          </a:p>
          <a:p>
            <a:pPr lvl="1"/>
            <a:r>
              <a:rPr lang="en-US" dirty="0"/>
              <a:t>Forms processing</a:t>
            </a:r>
          </a:p>
          <a:p>
            <a:pPr lvl="1"/>
            <a:r>
              <a:rPr lang="en-US" dirty="0"/>
              <a:t>Operator capability</a:t>
            </a:r>
          </a:p>
          <a:p>
            <a:pPr lvl="1"/>
            <a:r>
              <a:rPr lang="en-US" dirty="0"/>
              <a:t>Outreach to / integration with allied health agencies</a:t>
            </a:r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>
                <a:hlinkClick r:id="rId2"/>
              </a:rPr>
              <a:t>https://www.scc-ares-races.org</a:t>
            </a:r>
            <a:r>
              <a:rPr lang="en-US" dirty="0"/>
              <a:t> </a:t>
            </a:r>
          </a:p>
          <a:p>
            <a:r>
              <a:rPr lang="en-US" dirty="0"/>
              <a:t>For a copy of this presentation:</a:t>
            </a:r>
          </a:p>
          <a:p>
            <a:pPr lvl="1"/>
            <a:r>
              <a:rPr lang="en-US" sz="2000" dirty="0">
                <a:hlinkClick r:id="rId3"/>
              </a:rPr>
              <a:t>https://www.scc-ares-races.org/services/emcomm/healthcare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D541B-0DF7-4ABA-A22A-4ECA05E9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4D78-028A-400C-9304-D60852D7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Roles for Amateur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768C-D727-462F-AF73-E0E1700B4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Amateur radio supports many activities and locations during communications emergencies:</a:t>
            </a:r>
          </a:p>
          <a:p>
            <a:pPr lvl="1"/>
            <a:r>
              <a:rPr lang="en-US" dirty="0"/>
              <a:t>Emergency/Department Operations Centers</a:t>
            </a:r>
          </a:p>
          <a:p>
            <a:pPr lvl="1"/>
            <a:r>
              <a:rPr lang="en-US" dirty="0"/>
              <a:t>Neighborhood command posts, schools, shelters, hospitals, fire stations, points of distribution, …</a:t>
            </a:r>
          </a:p>
          <a:p>
            <a:r>
              <a:rPr lang="en-US" dirty="0"/>
              <a:t>For a more general presentation, see:</a:t>
            </a:r>
          </a:p>
          <a:p>
            <a:pPr lvl="1"/>
            <a:r>
              <a:rPr lang="en-US" dirty="0"/>
              <a:t>“Amateur Radio for Emergency Managers” at</a:t>
            </a:r>
            <a:br>
              <a:rPr lang="en-US" dirty="0"/>
            </a:br>
            <a:r>
              <a:rPr lang="en-US" dirty="0">
                <a:hlinkClick r:id="rId2"/>
              </a:rPr>
              <a:t>https://www.scc-ares-races.org/services/emcomm/eoc</a:t>
            </a:r>
            <a:endParaRPr lang="en-US" dirty="0"/>
          </a:p>
          <a:p>
            <a:endParaRPr lang="en-US" dirty="0"/>
          </a:p>
          <a:p>
            <a:r>
              <a:rPr lang="en-US" dirty="0"/>
              <a:t>Today’s focus:  healthcare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84C7-E34D-43BA-BEC4-BA1C9A21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Right 34">
            <a:extLst>
              <a:ext uri="{FF2B5EF4-FFF2-40B4-BE49-F238E27FC236}">
                <a16:creationId xmlns:a16="http://schemas.microsoft.com/office/drawing/2014/main" id="{B13CEC1D-076E-45BB-B88E-0FF902827D62}"/>
              </a:ext>
            </a:extLst>
          </p:cNvPr>
          <p:cNvSpPr/>
          <p:nvPr/>
        </p:nvSpPr>
        <p:spPr>
          <a:xfrm>
            <a:off x="2631879" y="4414794"/>
            <a:ext cx="287215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2DF55D5-C737-413B-AD86-4603C187D1C0}"/>
              </a:ext>
            </a:extLst>
          </p:cNvPr>
          <p:cNvSpPr/>
          <p:nvPr/>
        </p:nvSpPr>
        <p:spPr>
          <a:xfrm>
            <a:off x="337538" y="4499178"/>
            <a:ext cx="1670554" cy="8570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F35879-931A-41C7-96B6-A6FF5943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Communications Flow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E88EC-B7C1-4E14-8AA4-969369B8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Medical info is reported to PHDOC; municipal issues are reported to the city EOC; OA EOC supports both</a:t>
            </a:r>
          </a:p>
          <a:p>
            <a:pPr lvl="1"/>
            <a:r>
              <a:rPr lang="en-US" sz="2000" dirty="0"/>
              <a:t>Bed status, facility status, resource requests, municipal issues</a:t>
            </a:r>
          </a:p>
          <a:p>
            <a:r>
              <a:rPr lang="en-US" sz="2400" dirty="0"/>
              <a:t>Amateur Radio:</a:t>
            </a:r>
          </a:p>
          <a:p>
            <a:pPr lvl="1"/>
            <a:r>
              <a:rPr lang="en-US" sz="2000" dirty="0"/>
              <a:t>Hospital to (PHDOC or City EOC) to OA EOC</a:t>
            </a:r>
          </a:p>
          <a:p>
            <a:pPr lvl="1"/>
            <a:r>
              <a:rPr lang="en-US" sz="2000" dirty="0"/>
              <a:t>Support for Allied Health facilities is new, workflows developing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CA859-844C-4BD6-A464-68E727C0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B991AC-D39C-46BB-895F-0ABE270DB588}"/>
              </a:ext>
            </a:extLst>
          </p:cNvPr>
          <p:cNvSpPr/>
          <p:nvPr/>
        </p:nvSpPr>
        <p:spPr>
          <a:xfrm>
            <a:off x="185138" y="4389554"/>
            <a:ext cx="1670554" cy="8570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2ED26F-0CF1-41C7-828A-6D2F9887E76B}"/>
              </a:ext>
            </a:extLst>
          </p:cNvPr>
          <p:cNvSpPr/>
          <p:nvPr/>
        </p:nvSpPr>
        <p:spPr>
          <a:xfrm>
            <a:off x="251174" y="4267200"/>
            <a:ext cx="1670554" cy="8570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Hospital</a:t>
            </a:r>
          </a:p>
          <a:p>
            <a:pPr algn="ctr"/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385F97-927F-4464-8CC8-08800AC836FC}"/>
              </a:ext>
            </a:extLst>
          </p:cNvPr>
          <p:cNvSpPr/>
          <p:nvPr/>
        </p:nvSpPr>
        <p:spPr>
          <a:xfrm>
            <a:off x="3501677" y="4270851"/>
            <a:ext cx="2721032" cy="11689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E7BB0-3610-412A-A735-125F9B81F767}"/>
              </a:ext>
            </a:extLst>
          </p:cNvPr>
          <p:cNvSpPr txBox="1"/>
          <p:nvPr/>
        </p:nvSpPr>
        <p:spPr>
          <a:xfrm>
            <a:off x="3492116" y="4281507"/>
            <a:ext cx="272273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Public Health</a:t>
            </a:r>
          </a:p>
          <a:p>
            <a:pPr algn="ctr"/>
            <a:r>
              <a:rPr lang="en-US" sz="2000" dirty="0"/>
              <a:t>Dept. Operations Center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D83A13-13C3-4EE8-B5CB-511102DFA075}"/>
              </a:ext>
            </a:extLst>
          </p:cNvPr>
          <p:cNvGrpSpPr/>
          <p:nvPr/>
        </p:nvGrpSpPr>
        <p:grpSpPr>
          <a:xfrm>
            <a:off x="6720646" y="4607146"/>
            <a:ext cx="2218278" cy="1647651"/>
            <a:chOff x="6720646" y="4607146"/>
            <a:chExt cx="2218278" cy="1647651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63E49DCC-7250-4F76-9919-CA326BC28FDD}"/>
                </a:ext>
              </a:extLst>
            </p:cNvPr>
            <p:cNvSpPr/>
            <p:nvPr/>
          </p:nvSpPr>
          <p:spPr>
            <a:xfrm rot="21164191">
              <a:off x="6770546" y="5762428"/>
              <a:ext cx="287215" cy="492369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50D0CE63-6DB3-43ED-9572-E95C3DC2DB37}"/>
                </a:ext>
              </a:extLst>
            </p:cNvPr>
            <p:cNvSpPr/>
            <p:nvPr/>
          </p:nvSpPr>
          <p:spPr>
            <a:xfrm rot="1401232">
              <a:off x="6720646" y="4875193"/>
              <a:ext cx="287215" cy="492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A363B1-C676-46AF-83E5-849230C5B8FE}"/>
                </a:ext>
              </a:extLst>
            </p:cNvPr>
            <p:cNvSpPr/>
            <p:nvPr/>
          </p:nvSpPr>
          <p:spPr>
            <a:xfrm>
              <a:off x="7481335" y="4607146"/>
              <a:ext cx="1457589" cy="16201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1F6FA4-E35C-4A6A-8978-3D8F0E0051E6}"/>
                </a:ext>
              </a:extLst>
            </p:cNvPr>
            <p:cNvSpPr txBox="1"/>
            <p:nvPr/>
          </p:nvSpPr>
          <p:spPr>
            <a:xfrm>
              <a:off x="7686415" y="4842565"/>
              <a:ext cx="985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OA EOC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5BFB16-44C3-4380-A9AF-EF57A0D41506}"/>
              </a:ext>
            </a:extLst>
          </p:cNvPr>
          <p:cNvGrpSpPr/>
          <p:nvPr/>
        </p:nvGrpSpPr>
        <p:grpSpPr>
          <a:xfrm>
            <a:off x="227768" y="5604138"/>
            <a:ext cx="1822954" cy="1089053"/>
            <a:chOff x="227768" y="5604138"/>
            <a:chExt cx="1822954" cy="108905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DA32D4C-4B52-4B89-94E1-1AB616002ACA}"/>
                </a:ext>
              </a:extLst>
            </p:cNvPr>
            <p:cNvSpPr/>
            <p:nvPr/>
          </p:nvSpPr>
          <p:spPr>
            <a:xfrm>
              <a:off x="380168" y="5836116"/>
              <a:ext cx="1670554" cy="8570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DD8058E-D947-4133-8B50-94AC17552C6A}"/>
                </a:ext>
              </a:extLst>
            </p:cNvPr>
            <p:cNvSpPr/>
            <p:nvPr/>
          </p:nvSpPr>
          <p:spPr>
            <a:xfrm>
              <a:off x="227768" y="5726492"/>
              <a:ext cx="1670554" cy="8570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BC60E80-212E-4901-B9DE-C759C494C16C}"/>
                </a:ext>
              </a:extLst>
            </p:cNvPr>
            <p:cNvSpPr/>
            <p:nvPr/>
          </p:nvSpPr>
          <p:spPr>
            <a:xfrm>
              <a:off x="293804" y="5604138"/>
              <a:ext cx="1670554" cy="8570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Allied Health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95ED3F-0C80-48D5-B38B-1F78B0DBC3F2}"/>
              </a:ext>
            </a:extLst>
          </p:cNvPr>
          <p:cNvGrpSpPr/>
          <p:nvPr/>
        </p:nvGrpSpPr>
        <p:grpSpPr>
          <a:xfrm>
            <a:off x="2631878" y="5034488"/>
            <a:ext cx="3660283" cy="1644478"/>
            <a:chOff x="2631878" y="5034488"/>
            <a:chExt cx="3660283" cy="1644478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6499707B-2364-497B-8CC4-3C3D733F4C0F}"/>
                </a:ext>
              </a:extLst>
            </p:cNvPr>
            <p:cNvSpPr/>
            <p:nvPr/>
          </p:nvSpPr>
          <p:spPr>
            <a:xfrm rot="2093337">
              <a:off x="2631878" y="5034488"/>
              <a:ext cx="287215" cy="492369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8C7515B-14EE-45DD-8C23-FFFBB8EBD922}"/>
                </a:ext>
              </a:extLst>
            </p:cNvPr>
            <p:cNvGrpSpPr/>
            <p:nvPr/>
          </p:nvGrpSpPr>
          <p:grpSpPr>
            <a:xfrm>
              <a:off x="3420422" y="5499639"/>
              <a:ext cx="2871739" cy="1179327"/>
              <a:chOff x="3420422" y="5499639"/>
              <a:chExt cx="2871739" cy="1179327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3DF071C-B841-4762-A496-D2606AC93CC6}"/>
                  </a:ext>
                </a:extLst>
              </p:cNvPr>
              <p:cNvSpPr/>
              <p:nvPr/>
            </p:nvSpPr>
            <p:spPr>
              <a:xfrm>
                <a:off x="3571129" y="5668670"/>
                <a:ext cx="2721032" cy="10102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E42928F2-5678-4743-9717-C44808A40DB2}"/>
                  </a:ext>
                </a:extLst>
              </p:cNvPr>
              <p:cNvSpPr/>
              <p:nvPr/>
            </p:nvSpPr>
            <p:spPr>
              <a:xfrm>
                <a:off x="3420422" y="5607375"/>
                <a:ext cx="2721032" cy="10102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5C344D7-A31B-4250-9431-BE1C5415067C}"/>
                  </a:ext>
                </a:extLst>
              </p:cNvPr>
              <p:cNvSpPr/>
              <p:nvPr/>
            </p:nvSpPr>
            <p:spPr>
              <a:xfrm>
                <a:off x="3505890" y="5518773"/>
                <a:ext cx="2721032" cy="10102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A93481-2AD0-47C4-8D55-7FF9F7BC5BCD}"/>
                  </a:ext>
                </a:extLst>
              </p:cNvPr>
              <p:cNvSpPr txBox="1"/>
              <p:nvPr/>
            </p:nvSpPr>
            <p:spPr>
              <a:xfrm>
                <a:off x="4332862" y="5499639"/>
                <a:ext cx="1067088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City EOC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F05A4F-147F-4376-ABB6-3A0E20F1861C}"/>
              </a:ext>
            </a:extLst>
          </p:cNvPr>
          <p:cNvGrpSpPr/>
          <p:nvPr/>
        </p:nvGrpSpPr>
        <p:grpSpPr>
          <a:xfrm>
            <a:off x="399912" y="4744776"/>
            <a:ext cx="8421310" cy="1718609"/>
            <a:chOff x="399912" y="4740380"/>
            <a:chExt cx="8421310" cy="171860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F72E09-E0BC-4223-A93E-A0EEA437B630}"/>
                </a:ext>
              </a:extLst>
            </p:cNvPr>
            <p:cNvSpPr/>
            <p:nvPr/>
          </p:nvSpPr>
          <p:spPr>
            <a:xfrm>
              <a:off x="7599035" y="5347088"/>
              <a:ext cx="1222187" cy="80929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Amateur</a:t>
              </a:r>
              <a:br>
                <a:rPr lang="en-US" dirty="0"/>
              </a:br>
              <a:r>
                <a:rPr lang="en-US" dirty="0"/>
                <a:t>Radio</a:t>
              </a:r>
            </a:p>
            <a:p>
              <a:pPr algn="ctr"/>
              <a:r>
                <a:rPr lang="en-US" dirty="0"/>
                <a:t>Operator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A04FFB3-A4D0-40A0-9448-95FF1118243F}"/>
                </a:ext>
              </a:extLst>
            </p:cNvPr>
            <p:cNvSpPr/>
            <p:nvPr/>
          </p:nvSpPr>
          <p:spPr>
            <a:xfrm>
              <a:off x="3569652" y="5017035"/>
              <a:ext cx="2596240" cy="3451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Amateur Radio Operator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D059E0D-72BD-4689-9A22-81026AD9299B}"/>
                </a:ext>
              </a:extLst>
            </p:cNvPr>
            <p:cNvSpPr/>
            <p:nvPr/>
          </p:nvSpPr>
          <p:spPr>
            <a:xfrm>
              <a:off x="399912" y="4740380"/>
              <a:ext cx="1392247" cy="3451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Amateur Radio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D9C1393-7A9E-4FC5-A478-9C1204DEA512}"/>
                </a:ext>
              </a:extLst>
            </p:cNvPr>
            <p:cNvSpPr/>
            <p:nvPr/>
          </p:nvSpPr>
          <p:spPr>
            <a:xfrm>
              <a:off x="3555594" y="6113809"/>
              <a:ext cx="2596240" cy="3451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Amateur Radio Operator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D5C2A7-EE00-4207-B7EB-295736684C40}"/>
              </a:ext>
            </a:extLst>
          </p:cNvPr>
          <p:cNvGrpSpPr/>
          <p:nvPr/>
        </p:nvGrpSpPr>
        <p:grpSpPr>
          <a:xfrm>
            <a:off x="2003250" y="4520314"/>
            <a:ext cx="5525477" cy="1574168"/>
            <a:chOff x="1950517" y="4537303"/>
            <a:chExt cx="5525477" cy="15741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7A9180-735E-41C1-A991-D42ED5824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897" y="4537303"/>
              <a:ext cx="1464159" cy="2232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049C88-4371-4BDE-98AC-65420EA08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11445">
              <a:off x="6252515" y="5912168"/>
              <a:ext cx="1223479" cy="1993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549F9BE-827D-4489-91E0-EC1BCE57A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4179">
              <a:off x="6241259" y="5020235"/>
              <a:ext cx="1223479" cy="1993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03D9780-8EAE-42F8-95F6-79B1FBB67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52948">
              <a:off x="1950517" y="5143789"/>
              <a:ext cx="1575866" cy="2232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B218F7-B887-4C22-B473-37050EB34218}"/>
              </a:ext>
            </a:extLst>
          </p:cNvPr>
          <p:cNvGrpSpPr/>
          <p:nvPr/>
        </p:nvGrpSpPr>
        <p:grpSpPr>
          <a:xfrm>
            <a:off x="2376213" y="5516330"/>
            <a:ext cx="542881" cy="1067237"/>
            <a:chOff x="2376213" y="5516330"/>
            <a:chExt cx="542881" cy="1067237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CDDB8A40-CC26-417C-80E4-17735FA3C96C}"/>
                </a:ext>
              </a:extLst>
            </p:cNvPr>
            <p:cNvSpPr/>
            <p:nvPr/>
          </p:nvSpPr>
          <p:spPr>
            <a:xfrm rot="19946204">
              <a:off x="2631878" y="5570675"/>
              <a:ext cx="287215" cy="492369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E2A6C521-27E6-49A8-B9D9-07DCA0D7E568}"/>
                </a:ext>
              </a:extLst>
            </p:cNvPr>
            <p:cNvSpPr/>
            <p:nvPr/>
          </p:nvSpPr>
          <p:spPr>
            <a:xfrm>
              <a:off x="2631879" y="6091198"/>
              <a:ext cx="287215" cy="492369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A0DA45-746F-476C-8748-4F5911B7CFB9}"/>
                </a:ext>
              </a:extLst>
            </p:cNvPr>
            <p:cNvSpPr txBox="1"/>
            <p:nvPr/>
          </p:nvSpPr>
          <p:spPr>
            <a:xfrm>
              <a:off x="2376213" y="5516330"/>
              <a:ext cx="35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FB3FB6-17E7-4808-8348-706FD4E12C85}"/>
              </a:ext>
            </a:extLst>
          </p:cNvPr>
          <p:cNvGrpSpPr/>
          <p:nvPr/>
        </p:nvGrpSpPr>
        <p:grpSpPr>
          <a:xfrm>
            <a:off x="442542" y="5681964"/>
            <a:ext cx="3173131" cy="747516"/>
            <a:chOff x="442542" y="5681964"/>
            <a:chExt cx="3173131" cy="74751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ABDF6C3-D719-461D-92A5-1C3A13DB45F8}"/>
                </a:ext>
              </a:extLst>
            </p:cNvPr>
            <p:cNvSpPr/>
            <p:nvPr/>
          </p:nvSpPr>
          <p:spPr>
            <a:xfrm>
              <a:off x="442542" y="6077318"/>
              <a:ext cx="1392247" cy="3451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Amateur Radio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55E3F0A-8B0D-42D5-B5F0-9670A1D50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697142">
              <a:off x="2000384" y="5681964"/>
              <a:ext cx="1615289" cy="2232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878924D-73AB-4CE0-9C85-7F6A65899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5781" y="6206275"/>
              <a:ext cx="1353094" cy="2232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803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E2EE-AF89-4D31-A519-F81CFE32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-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8732-56D1-4173-B879-AF5549B92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network connectivity</a:t>
            </a:r>
          </a:p>
          <a:p>
            <a:r>
              <a:rPr lang="en-US" dirty="0"/>
              <a:t>Hospital equipment survey &amp; recommendations</a:t>
            </a:r>
          </a:p>
          <a:p>
            <a:r>
              <a:rPr lang="en-US" dirty="0"/>
              <a:t>Healthcare forms for radio transmission</a:t>
            </a:r>
          </a:p>
          <a:p>
            <a:r>
              <a:rPr lang="en-US" dirty="0"/>
              <a:t>Credentialing for healthcare</a:t>
            </a:r>
          </a:p>
          <a:p>
            <a:r>
              <a:rPr lang="en-US" dirty="0"/>
              <a:t>Allied health outreach &amp; initial connectivity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9572D-C8A6-4D96-9C9A-E88998D9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AB5D-D73B-4307-B40F-29CF41D9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Connectivity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F27A04-6635-4091-9C18-646DEAE4E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946" y="1593764"/>
            <a:ext cx="7192108" cy="50589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3E1B-6A8C-4209-B799-EAED14C0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1018-9618-40B7-BFD2-5643C40C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Connectivity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A390E-C2C7-4BF8-AD2C-C71578DD4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County-wide amateur radio data network since 2009</a:t>
            </a:r>
          </a:p>
          <a:p>
            <a:pPr lvl="1"/>
            <a:r>
              <a:rPr lang="en-US" dirty="0"/>
              <a:t>Low speed, countywide coverage; independent of Internet</a:t>
            </a:r>
          </a:p>
          <a:p>
            <a:pPr lvl="1"/>
            <a:r>
              <a:rPr lang="en-US" dirty="0"/>
              <a:t>Four separate Internet gateways (when Internet is available)</a:t>
            </a:r>
          </a:p>
          <a:p>
            <a:pPr lvl="1"/>
            <a:r>
              <a:rPr lang="en-US" dirty="0"/>
              <a:t>No service outage since 2009</a:t>
            </a:r>
          </a:p>
          <a:p>
            <a:pPr lvl="1"/>
            <a:r>
              <a:rPr lang="en-US" dirty="0"/>
              <a:t>Operated during Loma Fire when commercial carriers didn’t!</a:t>
            </a:r>
          </a:p>
          <a:p>
            <a:pPr lvl="1"/>
            <a:r>
              <a:rPr lang="en-US" dirty="0"/>
              <a:t>For more info:  </a:t>
            </a:r>
            <a:r>
              <a:rPr lang="en-US" dirty="0">
                <a:hlinkClick r:id="rId2"/>
              </a:rPr>
              <a:t>https://www.scc-ares-races.org/data</a:t>
            </a:r>
            <a:r>
              <a:rPr lang="en-US" dirty="0"/>
              <a:t> </a:t>
            </a:r>
          </a:p>
          <a:p>
            <a:r>
              <a:rPr lang="en-US" dirty="0"/>
              <a:t>All EOCs &amp; hospitals are equipped (to varying degrees)</a:t>
            </a:r>
          </a:p>
          <a:p>
            <a:r>
              <a:rPr lang="en-US" dirty="0"/>
              <a:t>Last few years:  upgrade to high-speed backbone</a:t>
            </a:r>
          </a:p>
          <a:p>
            <a:pPr lvl="1"/>
            <a:r>
              <a:rPr lang="en-US" dirty="0"/>
              <a:t>Redundant links, redundant sites</a:t>
            </a:r>
          </a:p>
          <a:p>
            <a:pPr lvl="1"/>
            <a:r>
              <a:rPr lang="en-US" dirty="0"/>
              <a:t>No single link or site failure breaks backbone connectivity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79EF5-F3CA-4208-8F2B-2C61C3D8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A5FE6-1DF6-441A-B6C1-82111A1A9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65" y="131234"/>
            <a:ext cx="1734635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D3B7-6BA5-407A-8BD1-0E441F3C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Connectivity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E578-CD24-4060-91CE-B9073C73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Now:  adding high-speed access to EOCs, hospitals</a:t>
            </a:r>
          </a:p>
          <a:p>
            <a:r>
              <a:rPr lang="en-US" dirty="0"/>
              <a:t>Services available:</a:t>
            </a:r>
          </a:p>
          <a:p>
            <a:pPr lvl="1"/>
            <a:r>
              <a:rPr lang="en-US" dirty="0"/>
              <a:t>Packet radio</a:t>
            </a:r>
          </a:p>
          <a:p>
            <a:pPr lvl="2"/>
            <a:r>
              <a:rPr lang="en-US" dirty="0"/>
              <a:t>Higher speed access to existing data service (like plain-text email)</a:t>
            </a:r>
          </a:p>
          <a:p>
            <a:pPr lvl="1"/>
            <a:r>
              <a:rPr lang="en-US" dirty="0"/>
              <a:t>Countywide e-mail</a:t>
            </a:r>
          </a:p>
          <a:p>
            <a:pPr lvl="2"/>
            <a:r>
              <a:rPr lang="en-US" dirty="0"/>
              <a:t>Four redundant, internal e-mail servers (compatible with standard e-mail)</a:t>
            </a:r>
          </a:p>
          <a:p>
            <a:pPr lvl="2"/>
            <a:r>
              <a:rPr lang="en-US" dirty="0"/>
              <a:t>Can operate independent of Internet if needed</a:t>
            </a:r>
          </a:p>
          <a:p>
            <a:pPr lvl="2"/>
            <a:r>
              <a:rPr lang="en-US" dirty="0"/>
              <a:t>Four separate e-mail gateways to Internet (when Internet is available)</a:t>
            </a:r>
          </a:p>
          <a:p>
            <a:pPr lvl="1"/>
            <a:r>
              <a:rPr lang="en-US" dirty="0"/>
              <a:t>Countywide Intranet</a:t>
            </a:r>
          </a:p>
          <a:p>
            <a:pPr lvl="2"/>
            <a:r>
              <a:rPr lang="en-US" dirty="0"/>
              <a:t>Share files, images, between hospitals, MHJOC, EOCs, …</a:t>
            </a:r>
          </a:p>
          <a:p>
            <a:pPr lvl="1"/>
            <a:r>
              <a:rPr lang="en-US" dirty="0"/>
              <a:t>Internet connectivity</a:t>
            </a:r>
          </a:p>
          <a:p>
            <a:pPr lvl="2"/>
            <a:r>
              <a:rPr lang="en-US" dirty="0"/>
              <a:t>Four separate Internet connections</a:t>
            </a:r>
          </a:p>
          <a:p>
            <a:r>
              <a:rPr lang="en-US" dirty="0"/>
              <a:t>Important:  By law, we can’t/don’t compete with commercial providers of these services</a:t>
            </a:r>
          </a:p>
          <a:p>
            <a:pPr lvl="1"/>
            <a:r>
              <a:rPr lang="en-US" dirty="0"/>
              <a:t>Use for backup during communications emergencies</a:t>
            </a:r>
          </a:p>
          <a:p>
            <a:r>
              <a:rPr lang="en-US" dirty="0"/>
              <a:t>Next step:  determine individual site needs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B4E96-DDCD-4EFA-8322-27B06E93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F7BA-EC7D-4B4A-8B9B-E7B54A31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65" y="131234"/>
            <a:ext cx="1734635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3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DF6A-5648-4E8A-9D61-E04F9B21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Equipment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C578D-F4F0-47AA-AD58-A71046BD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Outcome of 2018 Statewide Medical Health Exercise</a:t>
            </a:r>
          </a:p>
          <a:p>
            <a:pPr lvl="1"/>
            <a:r>
              <a:rPr lang="en-US" dirty="0"/>
              <a:t>Amateur radio </a:t>
            </a:r>
            <a:r>
              <a:rPr lang="en-US" u="sng" dirty="0"/>
              <a:t>equipment</a:t>
            </a:r>
            <a:r>
              <a:rPr lang="en-US" dirty="0"/>
              <a:t> readiness varies by hospital</a:t>
            </a:r>
          </a:p>
          <a:p>
            <a:pPr lvl="1"/>
            <a:r>
              <a:rPr lang="en-US" dirty="0"/>
              <a:t>Some existing equipment needs to be replaced</a:t>
            </a:r>
          </a:p>
          <a:p>
            <a:pPr lvl="1"/>
            <a:r>
              <a:rPr lang="en-US" dirty="0"/>
              <a:t>Most hospitals missing some essential functionality</a:t>
            </a:r>
          </a:p>
          <a:p>
            <a:r>
              <a:rPr lang="en-US" dirty="0"/>
              <a:t>Created Hospital Command Center recommendations</a:t>
            </a:r>
          </a:p>
          <a:p>
            <a:pPr lvl="1"/>
            <a:r>
              <a:rPr lang="en-US" dirty="0"/>
              <a:t>General radio capability recommendations:</a:t>
            </a:r>
          </a:p>
          <a:p>
            <a:pPr lvl="2"/>
            <a:r>
              <a:rPr lang="en-US" dirty="0">
                <a:hlinkClick r:id="rId2"/>
              </a:rPr>
              <a:t>https://www.scc-ares-races.org/operations/hcc-nets.html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General equipment recommendations:</a:t>
            </a:r>
          </a:p>
          <a:p>
            <a:pPr lvl="2"/>
            <a:r>
              <a:rPr lang="en-US" dirty="0">
                <a:hlinkClick r:id="rId3"/>
              </a:rPr>
              <a:t>https://www.scc-ares-races.org/operations/hcc-equip.html</a:t>
            </a:r>
            <a:endParaRPr lang="en-US" dirty="0"/>
          </a:p>
          <a:p>
            <a:r>
              <a:rPr lang="en-US" dirty="0"/>
              <a:t>Action Item in Improvement Plan</a:t>
            </a:r>
          </a:p>
          <a:p>
            <a:pPr lvl="1"/>
            <a:r>
              <a:rPr lang="en-US" dirty="0"/>
              <a:t>Survey and prepare an equipment plan for each hospital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8D36-1C24-4EC1-B3E2-BCB8E55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DFC7D-9516-4F8B-8D01-B3B15345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584"/>
          <a:stretch/>
        </p:blipFill>
        <p:spPr>
          <a:xfrm>
            <a:off x="7823199" y="131233"/>
            <a:ext cx="1176866" cy="11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7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DF6A-5648-4E8A-9D61-E04F9B21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Equipment Surveys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C578D-F4F0-47AA-AD58-A71046BD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Status</a:t>
            </a:r>
          </a:p>
          <a:p>
            <a:pPr lvl="1"/>
            <a:r>
              <a:rPr lang="en-US" dirty="0"/>
              <a:t>Evaluating high-speed radio line of sight paths</a:t>
            </a:r>
          </a:p>
          <a:p>
            <a:pPr lvl="2"/>
            <a:r>
              <a:rPr lang="en-US" dirty="0"/>
              <a:t>Signal strength, antenna recommendations,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Started individual hospital surveys</a:t>
            </a:r>
          </a:p>
          <a:p>
            <a:pPr lvl="2"/>
            <a:r>
              <a:rPr lang="en-US" dirty="0"/>
              <a:t>Survey existing equipment; identify gaps; list recommendations</a:t>
            </a:r>
          </a:p>
          <a:p>
            <a:pPr lvl="2"/>
            <a:r>
              <a:rPr lang="en-US" dirty="0"/>
              <a:t>So far:  Valley Medical, O’Connor, St. Louis</a:t>
            </a:r>
          </a:p>
          <a:p>
            <a:pPr lvl="1"/>
            <a:r>
              <a:rPr lang="en-US" dirty="0"/>
              <a:t>Target date to complete all hospitals:  June,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8D36-1C24-4EC1-B3E2-BCB8E55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887C-7E2E-41A2-8D87-97D0BCDE393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C3469-8469-4A0B-A9D3-3652085AA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1" b="4035"/>
          <a:stretch/>
        </p:blipFill>
        <p:spPr>
          <a:xfrm>
            <a:off x="1903901" y="3111501"/>
            <a:ext cx="2519933" cy="170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76B5F-80AE-4D86-9908-F26F23C7FCCC}"/>
              </a:ext>
            </a:extLst>
          </p:cNvPr>
          <p:cNvSpPr txBox="1"/>
          <p:nvPr/>
        </p:nvSpPr>
        <p:spPr>
          <a:xfrm>
            <a:off x="4540250" y="3376344"/>
            <a:ext cx="2197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</a:t>
            </a:r>
          </a:p>
          <a:p>
            <a:r>
              <a:rPr lang="en-US" sz="1600" dirty="0"/>
              <a:t>Line of sight radio path between Valley Medical</a:t>
            </a:r>
          </a:p>
          <a:p>
            <a:r>
              <a:rPr lang="en-US" sz="1600" dirty="0"/>
              <a:t>and San Jose hub</a:t>
            </a:r>
          </a:p>
        </p:txBody>
      </p:sp>
    </p:spTree>
    <p:extLst>
      <p:ext uri="{BB962C8B-B14F-4D97-AF65-F5344CB8AC3E}">
        <p14:creationId xmlns:p14="http://schemas.microsoft.com/office/powerpoint/2010/main" val="389106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772FDDDBBF44CB073C61B2B8256D3" ma:contentTypeVersion="2" ma:contentTypeDescription="Create a new document." ma:contentTypeScope="" ma:versionID="e4f0a19d9e308023d7b0fbfdf842643e">
  <xsd:schema xmlns:xsd="http://www.w3.org/2001/XMLSchema" xmlns:xs="http://www.w3.org/2001/XMLSchema" xmlns:p="http://schemas.microsoft.com/office/2006/metadata/properties" xmlns:ns2="43b6be95-8ce6-4d66-92c0-9cfe916d45fa" targetNamespace="http://schemas.microsoft.com/office/2006/metadata/properties" ma:root="true" ma:fieldsID="71a8254bc3bb4539bc3543a83e22a429" ns2:_="">
    <xsd:import namespace="43b6be95-8ce6-4d66-92c0-9cfe916d4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6be95-8ce6-4d66-92c0-9cfe916d4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8321D2-0A17-45E6-A38F-D1EEC297B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61FB1-63F7-49AB-848C-8368352E96F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3b6be95-8ce6-4d66-92c0-9cfe916d45f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C3EE7D-6B29-4C5F-A3CE-B496CC93A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b6be95-8ce6-4d66-92c0-9cfe916d4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11088</TotalTime>
  <Words>879</Words>
  <Application>Microsoft Office PowerPoint</Application>
  <PresentationFormat>On-screen Show (4:3)</PresentationFormat>
  <Paragraphs>146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Amateur Radio Support for Healthcare</vt:lpstr>
      <vt:lpstr>Multiple Roles for Amateur Radio</vt:lpstr>
      <vt:lpstr>Healthcare Communications Flow</vt:lpstr>
      <vt:lpstr>Current Projects - Healthcare</vt:lpstr>
      <vt:lpstr>High Speed Connectivity</vt:lpstr>
      <vt:lpstr>High Speed Connectivity (2)</vt:lpstr>
      <vt:lpstr>High Speed Connectivity (3)</vt:lpstr>
      <vt:lpstr>Hospital Equipment Surveys</vt:lpstr>
      <vt:lpstr>Hospital Equipment Surveys (2)</vt:lpstr>
      <vt:lpstr>Healthcare Forms</vt:lpstr>
      <vt:lpstr>Credentialing for Healthcare</vt:lpstr>
      <vt:lpstr>Allied Health Outreach</vt:lpstr>
      <vt:lpstr>Summary</vt:lpstr>
    </vt:vector>
  </TitlesOfParts>
  <Company>Santa Clara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for Emergency Managers</dc:title>
  <dc:creator>jobsearch@mefox.org</dc:creator>
  <cp:lastModifiedBy>Tim Howard</cp:lastModifiedBy>
  <cp:revision>222</cp:revision>
  <cp:lastPrinted>2018-04-16T16:18:47Z</cp:lastPrinted>
  <dcterms:created xsi:type="dcterms:W3CDTF">2018-04-05T15:12:05Z</dcterms:created>
  <dcterms:modified xsi:type="dcterms:W3CDTF">2025-08-15T23:53:00Z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0x010100E1C772FDDDBBF44CB073C61B2B8256D3</vt:lpwstr>
  </property>
</Properties>
</file>